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5" r:id="rId3"/>
    <p:sldId id="276" r:id="rId4"/>
    <p:sldId id="282" r:id="rId5"/>
    <p:sldId id="278" r:id="rId6"/>
    <p:sldId id="274" r:id="rId7"/>
    <p:sldId id="271" r:id="rId8"/>
    <p:sldId id="266" r:id="rId9"/>
    <p:sldId id="277" r:id="rId10"/>
    <p:sldId id="273" r:id="rId11"/>
    <p:sldId id="283" r:id="rId12"/>
    <p:sldId id="287" r:id="rId13"/>
    <p:sldId id="289" r:id="rId14"/>
    <p:sldId id="290" r:id="rId15"/>
    <p:sldId id="284" r:id="rId16"/>
    <p:sldId id="285" r:id="rId17"/>
    <p:sldId id="286" r:id="rId18"/>
    <p:sldId id="280" r:id="rId19"/>
    <p:sldId id="281" r:id="rId20"/>
    <p:sldId id="288" r:id="rId21"/>
  </p:sldIdLst>
  <p:sldSz cx="9144000" cy="6858000" type="screen4x3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7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42FE3B-9642-4CCC-9374-C9232127DFD4}" type="doc">
      <dgm:prSet loTypeId="urn:microsoft.com/office/officeart/2005/8/layout/pyramid4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D854EF9-B6CC-4088-AF29-812D5BE3F7E2}">
      <dgm:prSet phldrT="[Text]"/>
      <dgm:spPr/>
      <dgm:t>
        <a:bodyPr/>
        <a:lstStyle/>
        <a:p>
          <a:r>
            <a:rPr lang="en-GB" dirty="0"/>
            <a:t>Practice</a:t>
          </a:r>
        </a:p>
        <a:p>
          <a:r>
            <a:rPr lang="en-GB" dirty="0"/>
            <a:t>Educator</a:t>
          </a:r>
        </a:p>
      </dgm:t>
    </dgm:pt>
    <dgm:pt modelId="{6489A4DD-BDEA-4932-8BB3-44484A660406}" type="parTrans" cxnId="{9BB4C5B5-FE4A-4900-A895-2F8F75736329}">
      <dgm:prSet/>
      <dgm:spPr/>
      <dgm:t>
        <a:bodyPr/>
        <a:lstStyle/>
        <a:p>
          <a:endParaRPr lang="en-GB"/>
        </a:p>
      </dgm:t>
    </dgm:pt>
    <dgm:pt modelId="{EAE1D3D8-0D13-4B07-85B9-7FE5AB9F387C}" type="sibTrans" cxnId="{9BB4C5B5-FE4A-4900-A895-2F8F75736329}">
      <dgm:prSet/>
      <dgm:spPr/>
      <dgm:t>
        <a:bodyPr/>
        <a:lstStyle/>
        <a:p>
          <a:endParaRPr lang="en-GB"/>
        </a:p>
      </dgm:t>
    </dgm:pt>
    <dgm:pt modelId="{64B2EA69-1057-44F5-A6D9-BBC07E2D86E8}">
      <dgm:prSet phldrT="[Text]"/>
      <dgm:spPr/>
      <dgm:t>
        <a:bodyPr/>
        <a:lstStyle/>
        <a:p>
          <a:r>
            <a:rPr lang="en-GB" dirty="0"/>
            <a:t>Agency Supervisor</a:t>
          </a:r>
        </a:p>
      </dgm:t>
    </dgm:pt>
    <dgm:pt modelId="{AA849271-1E86-4903-AEA4-6509A09F14BF}" type="parTrans" cxnId="{20708960-D37F-45B4-A1AC-5517B08021B1}">
      <dgm:prSet/>
      <dgm:spPr/>
      <dgm:t>
        <a:bodyPr/>
        <a:lstStyle/>
        <a:p>
          <a:endParaRPr lang="en-GB"/>
        </a:p>
      </dgm:t>
    </dgm:pt>
    <dgm:pt modelId="{81865E44-C0DA-4D35-9381-9C949932F25A}" type="sibTrans" cxnId="{20708960-D37F-45B4-A1AC-5517B08021B1}">
      <dgm:prSet/>
      <dgm:spPr/>
      <dgm:t>
        <a:bodyPr/>
        <a:lstStyle/>
        <a:p>
          <a:endParaRPr lang="en-GB"/>
        </a:p>
      </dgm:t>
    </dgm:pt>
    <dgm:pt modelId="{4322443F-6FA8-4252-BF96-D462D633080C}">
      <dgm:prSet phldrT="[Text]"/>
      <dgm:spPr/>
      <dgm:t>
        <a:bodyPr/>
        <a:lstStyle/>
        <a:p>
          <a:r>
            <a:rPr lang="en-GB" dirty="0"/>
            <a:t>Student</a:t>
          </a:r>
        </a:p>
      </dgm:t>
    </dgm:pt>
    <dgm:pt modelId="{3B1B6F1D-13A7-4511-9712-6FB18C66D7A3}" type="parTrans" cxnId="{8013AFA3-5746-44AF-A5A4-CCADA46B995B}">
      <dgm:prSet/>
      <dgm:spPr/>
      <dgm:t>
        <a:bodyPr/>
        <a:lstStyle/>
        <a:p>
          <a:endParaRPr lang="en-GB"/>
        </a:p>
      </dgm:t>
    </dgm:pt>
    <dgm:pt modelId="{8AD8115B-4758-4F18-A741-F252FA95EA2A}" type="sibTrans" cxnId="{8013AFA3-5746-44AF-A5A4-CCADA46B995B}">
      <dgm:prSet/>
      <dgm:spPr/>
      <dgm:t>
        <a:bodyPr/>
        <a:lstStyle/>
        <a:p>
          <a:endParaRPr lang="en-GB"/>
        </a:p>
      </dgm:t>
    </dgm:pt>
    <dgm:pt modelId="{5DA9220A-5CBA-4030-9A6D-52E5D345840F}">
      <dgm:prSet phldrT="[Text]"/>
      <dgm:spPr/>
      <dgm:t>
        <a:bodyPr/>
        <a:lstStyle/>
        <a:p>
          <a:r>
            <a:rPr lang="en-GB" dirty="0"/>
            <a:t>University Tutor</a:t>
          </a:r>
        </a:p>
      </dgm:t>
    </dgm:pt>
    <dgm:pt modelId="{DB6F85D7-1733-4EF8-B008-EA4D3B882EA6}" type="parTrans" cxnId="{949384AD-EAF7-4296-9318-101361F4C75E}">
      <dgm:prSet/>
      <dgm:spPr/>
      <dgm:t>
        <a:bodyPr/>
        <a:lstStyle/>
        <a:p>
          <a:endParaRPr lang="en-GB"/>
        </a:p>
      </dgm:t>
    </dgm:pt>
    <dgm:pt modelId="{9FF56F95-053E-4C16-ACE9-2181D56FCD5E}" type="sibTrans" cxnId="{949384AD-EAF7-4296-9318-101361F4C75E}">
      <dgm:prSet/>
      <dgm:spPr/>
      <dgm:t>
        <a:bodyPr/>
        <a:lstStyle/>
        <a:p>
          <a:endParaRPr lang="en-GB"/>
        </a:p>
      </dgm:t>
    </dgm:pt>
    <dgm:pt modelId="{90444201-CE20-4584-9A3B-FDF9BE5DCD04}" type="pres">
      <dgm:prSet presAssocID="{AD42FE3B-9642-4CCC-9374-C9232127DFD4}" presName="compositeShape" presStyleCnt="0">
        <dgm:presLayoutVars>
          <dgm:chMax val="9"/>
          <dgm:dir/>
          <dgm:resizeHandles val="exact"/>
        </dgm:presLayoutVars>
      </dgm:prSet>
      <dgm:spPr/>
    </dgm:pt>
    <dgm:pt modelId="{DC2FEC0B-16F9-4215-9FEF-D054C98FEBE8}" type="pres">
      <dgm:prSet presAssocID="{AD42FE3B-9642-4CCC-9374-C9232127DFD4}" presName="triangle1" presStyleLbl="node1" presStyleIdx="0" presStyleCnt="4">
        <dgm:presLayoutVars>
          <dgm:bulletEnabled val="1"/>
        </dgm:presLayoutVars>
      </dgm:prSet>
      <dgm:spPr/>
    </dgm:pt>
    <dgm:pt modelId="{5707A4DD-8C79-41F3-A668-AAFFEE243C21}" type="pres">
      <dgm:prSet presAssocID="{AD42FE3B-9642-4CCC-9374-C9232127DFD4}" presName="triangle2" presStyleLbl="node1" presStyleIdx="1" presStyleCnt="4">
        <dgm:presLayoutVars>
          <dgm:bulletEnabled val="1"/>
        </dgm:presLayoutVars>
      </dgm:prSet>
      <dgm:spPr/>
    </dgm:pt>
    <dgm:pt modelId="{4F90EBDC-CA70-4924-B044-38A48BACD80A}" type="pres">
      <dgm:prSet presAssocID="{AD42FE3B-9642-4CCC-9374-C9232127DFD4}" presName="triangle3" presStyleLbl="node1" presStyleIdx="2" presStyleCnt="4">
        <dgm:presLayoutVars>
          <dgm:bulletEnabled val="1"/>
        </dgm:presLayoutVars>
      </dgm:prSet>
      <dgm:spPr/>
    </dgm:pt>
    <dgm:pt modelId="{06E4B753-5092-4F78-8C3B-81CD9199324F}" type="pres">
      <dgm:prSet presAssocID="{AD42FE3B-9642-4CCC-9374-C9232127DFD4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AD27DD0F-5B86-4815-A7E1-EF804D1C39FC}" type="presOf" srcId="{5DA9220A-5CBA-4030-9A6D-52E5D345840F}" destId="{06E4B753-5092-4F78-8C3B-81CD9199324F}" srcOrd="0" destOrd="0" presId="urn:microsoft.com/office/officeart/2005/8/layout/pyramid4"/>
    <dgm:cxn modelId="{20708960-D37F-45B4-A1AC-5517B08021B1}" srcId="{AD42FE3B-9642-4CCC-9374-C9232127DFD4}" destId="{64B2EA69-1057-44F5-A6D9-BBC07E2D86E8}" srcOrd="1" destOrd="0" parTransId="{AA849271-1E86-4903-AEA4-6509A09F14BF}" sibTransId="{81865E44-C0DA-4D35-9381-9C949932F25A}"/>
    <dgm:cxn modelId="{FF173C63-E9C0-4E88-AE99-8F3C69082AAD}" type="presOf" srcId="{64B2EA69-1057-44F5-A6D9-BBC07E2D86E8}" destId="{5707A4DD-8C79-41F3-A668-AAFFEE243C21}" srcOrd="0" destOrd="0" presId="urn:microsoft.com/office/officeart/2005/8/layout/pyramid4"/>
    <dgm:cxn modelId="{4509A46D-46DE-4A50-A26F-7E704AAC8981}" type="presOf" srcId="{4322443F-6FA8-4252-BF96-D462D633080C}" destId="{4F90EBDC-CA70-4924-B044-38A48BACD80A}" srcOrd="0" destOrd="0" presId="urn:microsoft.com/office/officeart/2005/8/layout/pyramid4"/>
    <dgm:cxn modelId="{EACDFC6D-9577-4CDF-B0F4-A4EBE806667A}" type="presOf" srcId="{9D854EF9-B6CC-4088-AF29-812D5BE3F7E2}" destId="{DC2FEC0B-16F9-4215-9FEF-D054C98FEBE8}" srcOrd="0" destOrd="0" presId="urn:microsoft.com/office/officeart/2005/8/layout/pyramid4"/>
    <dgm:cxn modelId="{3979C69E-D22D-447A-83DD-84EF586D24F8}" type="presOf" srcId="{AD42FE3B-9642-4CCC-9374-C9232127DFD4}" destId="{90444201-CE20-4584-9A3B-FDF9BE5DCD04}" srcOrd="0" destOrd="0" presId="urn:microsoft.com/office/officeart/2005/8/layout/pyramid4"/>
    <dgm:cxn modelId="{8013AFA3-5746-44AF-A5A4-CCADA46B995B}" srcId="{AD42FE3B-9642-4CCC-9374-C9232127DFD4}" destId="{4322443F-6FA8-4252-BF96-D462D633080C}" srcOrd="2" destOrd="0" parTransId="{3B1B6F1D-13A7-4511-9712-6FB18C66D7A3}" sibTransId="{8AD8115B-4758-4F18-A741-F252FA95EA2A}"/>
    <dgm:cxn modelId="{949384AD-EAF7-4296-9318-101361F4C75E}" srcId="{AD42FE3B-9642-4CCC-9374-C9232127DFD4}" destId="{5DA9220A-5CBA-4030-9A6D-52E5D345840F}" srcOrd="3" destOrd="0" parTransId="{DB6F85D7-1733-4EF8-B008-EA4D3B882EA6}" sibTransId="{9FF56F95-053E-4C16-ACE9-2181D56FCD5E}"/>
    <dgm:cxn modelId="{9BB4C5B5-FE4A-4900-A895-2F8F75736329}" srcId="{AD42FE3B-9642-4CCC-9374-C9232127DFD4}" destId="{9D854EF9-B6CC-4088-AF29-812D5BE3F7E2}" srcOrd="0" destOrd="0" parTransId="{6489A4DD-BDEA-4932-8BB3-44484A660406}" sibTransId="{EAE1D3D8-0D13-4B07-85B9-7FE5AB9F387C}"/>
    <dgm:cxn modelId="{C13364AC-2EBC-457D-9493-D8D00D93ACE4}" type="presParOf" srcId="{90444201-CE20-4584-9A3B-FDF9BE5DCD04}" destId="{DC2FEC0B-16F9-4215-9FEF-D054C98FEBE8}" srcOrd="0" destOrd="0" presId="urn:microsoft.com/office/officeart/2005/8/layout/pyramid4"/>
    <dgm:cxn modelId="{993F57D0-4186-4B5B-A9AB-A5BF9957F96A}" type="presParOf" srcId="{90444201-CE20-4584-9A3B-FDF9BE5DCD04}" destId="{5707A4DD-8C79-41F3-A668-AAFFEE243C21}" srcOrd="1" destOrd="0" presId="urn:microsoft.com/office/officeart/2005/8/layout/pyramid4"/>
    <dgm:cxn modelId="{A72D35AE-3F11-4E51-8DBE-4271DB79DC56}" type="presParOf" srcId="{90444201-CE20-4584-9A3B-FDF9BE5DCD04}" destId="{4F90EBDC-CA70-4924-B044-38A48BACD80A}" srcOrd="2" destOrd="0" presId="urn:microsoft.com/office/officeart/2005/8/layout/pyramid4"/>
    <dgm:cxn modelId="{3A8C07E4-D3FD-40F4-827F-116B9C934941}" type="presParOf" srcId="{90444201-CE20-4584-9A3B-FDF9BE5DCD04}" destId="{06E4B753-5092-4F78-8C3B-81CD9199324F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FEC0B-16F9-4215-9FEF-D054C98FEBE8}">
      <dsp:nvSpPr>
        <dsp:cNvPr id="0" name=""/>
        <dsp:cNvSpPr/>
      </dsp:nvSpPr>
      <dsp:spPr>
        <a:xfrm>
          <a:off x="2746647" y="0"/>
          <a:ext cx="2736304" cy="2736304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Practice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Educator</a:t>
          </a:r>
        </a:p>
      </dsp:txBody>
      <dsp:txXfrm>
        <a:off x="3430723" y="1368152"/>
        <a:ext cx="1368152" cy="1368152"/>
      </dsp:txXfrm>
    </dsp:sp>
    <dsp:sp modelId="{5707A4DD-8C79-41F3-A668-AAFFEE243C21}">
      <dsp:nvSpPr>
        <dsp:cNvPr id="0" name=""/>
        <dsp:cNvSpPr/>
      </dsp:nvSpPr>
      <dsp:spPr>
        <a:xfrm>
          <a:off x="1378495" y="2736304"/>
          <a:ext cx="2736304" cy="2736304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Agency Supervisor</a:t>
          </a:r>
        </a:p>
      </dsp:txBody>
      <dsp:txXfrm>
        <a:off x="2062571" y="4104456"/>
        <a:ext cx="1368152" cy="1368152"/>
      </dsp:txXfrm>
    </dsp:sp>
    <dsp:sp modelId="{4F90EBDC-CA70-4924-B044-38A48BACD80A}">
      <dsp:nvSpPr>
        <dsp:cNvPr id="0" name=""/>
        <dsp:cNvSpPr/>
      </dsp:nvSpPr>
      <dsp:spPr>
        <a:xfrm rot="10800000">
          <a:off x="2746647" y="2736304"/>
          <a:ext cx="2736304" cy="2736304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Student</a:t>
          </a:r>
        </a:p>
      </dsp:txBody>
      <dsp:txXfrm rot="10800000">
        <a:off x="3430723" y="2736304"/>
        <a:ext cx="1368152" cy="1368152"/>
      </dsp:txXfrm>
    </dsp:sp>
    <dsp:sp modelId="{06E4B753-5092-4F78-8C3B-81CD9199324F}">
      <dsp:nvSpPr>
        <dsp:cNvPr id="0" name=""/>
        <dsp:cNvSpPr/>
      </dsp:nvSpPr>
      <dsp:spPr>
        <a:xfrm>
          <a:off x="4114800" y="2736304"/>
          <a:ext cx="2736304" cy="2736304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University Tutor</a:t>
          </a:r>
        </a:p>
      </dsp:txBody>
      <dsp:txXfrm>
        <a:off x="4798876" y="4104456"/>
        <a:ext cx="1368152" cy="1368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A766F001-8146-4ED4-BB25-C71E3A744160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069DD4C-E340-4C9B-B66C-A4F617E2B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374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C4A852B-5879-44F8-941C-F4DE97235407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EECE8AF-193B-4FC4-A6B4-A71B6F1798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148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2991-E427-4C81-8C93-70F448FF1034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5536-A90A-4F00-8B7F-E01245738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25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2991-E427-4C81-8C93-70F448FF1034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5536-A90A-4F00-8B7F-E01245738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968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2991-E427-4C81-8C93-70F448FF1034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5536-A90A-4F00-8B7F-E01245738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993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2991-E427-4C81-8C93-70F448FF1034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5536-A90A-4F00-8B7F-E01245738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36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2991-E427-4C81-8C93-70F448FF1034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5536-A90A-4F00-8B7F-E01245738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13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2991-E427-4C81-8C93-70F448FF1034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5536-A90A-4F00-8B7F-E01245738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663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2991-E427-4C81-8C93-70F448FF1034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5536-A90A-4F00-8B7F-E01245738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20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2991-E427-4C81-8C93-70F448FF1034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5536-A90A-4F00-8B7F-E01245738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32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2991-E427-4C81-8C93-70F448FF1034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5536-A90A-4F00-8B7F-E01245738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38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2991-E427-4C81-8C93-70F448FF1034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5536-A90A-4F00-8B7F-E01245738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9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2991-E427-4C81-8C93-70F448FF1034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5536-A90A-4F00-8B7F-E01245738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11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32991-E427-4C81-8C93-70F448FF1034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55536-A90A-4F00-8B7F-E01245738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21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772815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C00000"/>
                </a:solidFill>
                <a:latin typeface="Arial"/>
                <a:ea typeface="Times New Roman"/>
              </a:rPr>
              <a:t>SSWIM volunteer </a:t>
            </a:r>
            <a:br>
              <a:rPr lang="en-GB" sz="4000" b="1" dirty="0">
                <a:solidFill>
                  <a:srgbClr val="C00000"/>
                </a:solidFill>
                <a:latin typeface="Arial"/>
                <a:ea typeface="Times New Roman"/>
              </a:rPr>
            </a:br>
            <a:r>
              <a:rPr lang="en-GB" sz="4000" b="1" dirty="0">
                <a:solidFill>
                  <a:srgbClr val="C00000"/>
                </a:solidFill>
                <a:latin typeface="Arial"/>
                <a:ea typeface="Times New Roman"/>
              </a:rPr>
              <a:t>visit to Malawi, </a:t>
            </a:r>
            <a:br>
              <a:rPr lang="en-GB" sz="4000" b="1" dirty="0">
                <a:solidFill>
                  <a:srgbClr val="C00000"/>
                </a:solidFill>
                <a:latin typeface="Arial"/>
                <a:ea typeface="Times New Roman"/>
              </a:rPr>
            </a:br>
            <a:r>
              <a:rPr lang="en-GB" sz="4000" b="1" dirty="0">
                <a:solidFill>
                  <a:srgbClr val="C00000"/>
                </a:solidFill>
                <a:latin typeface="Arial"/>
                <a:ea typeface="Times New Roman"/>
              </a:rPr>
              <a:t>Oct - Nov 2015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439248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Nigel Hall</a:t>
            </a:r>
          </a:p>
          <a:p>
            <a:pPr>
              <a:spcBef>
                <a:spcPts val="0"/>
              </a:spcBef>
            </a:pP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Senior Lecturer, </a:t>
            </a:r>
          </a:p>
          <a:p>
            <a:pPr>
              <a:spcBef>
                <a:spcPts val="0"/>
              </a:spcBef>
            </a:pP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Kingston University and, </a:t>
            </a:r>
          </a:p>
          <a:p>
            <a:pPr>
              <a:spcBef>
                <a:spcPts val="0"/>
              </a:spcBef>
            </a:pP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Social Work, Zimbabwe, </a:t>
            </a:r>
          </a:p>
          <a:p>
            <a:pPr>
              <a:spcBef>
                <a:spcPts val="0"/>
              </a:spcBef>
            </a:pP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IFSW Rep.</a:t>
            </a:r>
          </a:p>
          <a:p>
            <a:pPr>
              <a:spcBef>
                <a:spcPts val="0"/>
              </a:spcBef>
            </a:pPr>
            <a:endParaRPr lang="en-GB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 Hall </a:t>
            </a:r>
          </a:p>
          <a:p>
            <a:pPr>
              <a:spcBef>
                <a:spcPts val="0"/>
              </a:spcBef>
            </a:pP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MSW, former PMHW/CAMHS, Systemic Family Therapist UK/Zimbabwe, ZCWC/ZACRO women’s projects, Zimbabwe.</a:t>
            </a:r>
          </a:p>
        </p:txBody>
      </p:sp>
    </p:spTree>
    <p:extLst>
      <p:ext uri="{BB962C8B-B14F-4D97-AF65-F5344CB8AC3E}">
        <p14:creationId xmlns:p14="http://schemas.microsoft.com/office/powerpoint/2010/main" val="1457705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GB" sz="2400" dirty="0"/>
              <a:t>Felix </a:t>
            </a:r>
            <a:r>
              <a:rPr lang="en-GB" sz="2400" dirty="0" err="1"/>
              <a:t>Kakowa</a:t>
            </a:r>
            <a:r>
              <a:rPr lang="en-GB" sz="2400" dirty="0"/>
              <a:t> (left) with current BSW cohort at </a:t>
            </a:r>
            <a:r>
              <a:rPr lang="en-GB" sz="2400" dirty="0" err="1"/>
              <a:t>Magomero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6336704"/>
          </a:xfrm>
        </p:spPr>
      </p:pic>
    </p:spTree>
    <p:extLst>
      <p:ext uri="{BB962C8B-B14F-4D97-AF65-F5344CB8AC3E}">
        <p14:creationId xmlns:p14="http://schemas.microsoft.com/office/powerpoint/2010/main" val="1408391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Felix and Norma at </a:t>
            </a:r>
            <a:r>
              <a:rPr lang="en-GB" sz="2400" dirty="0" err="1"/>
              <a:t>Magomero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61465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Nigel with Noel </a:t>
            </a:r>
            <a:r>
              <a:rPr lang="en-GB" sz="2400" dirty="0" err="1"/>
              <a:t>Muridzo</a:t>
            </a:r>
            <a:r>
              <a:rPr lang="en-GB" sz="2400" dirty="0"/>
              <a:t> (on right), IFSW Board member and others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668621"/>
            <a:ext cx="5852160" cy="4389120"/>
          </a:xfrm>
        </p:spPr>
      </p:pic>
    </p:spTree>
    <p:extLst>
      <p:ext uri="{BB962C8B-B14F-4D97-AF65-F5344CB8AC3E}">
        <p14:creationId xmlns:p14="http://schemas.microsoft.com/office/powerpoint/2010/main" val="1808235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Presentation/group exercise with staff on purpose of placements and possible models of placement supervision </a:t>
            </a:r>
          </a:p>
          <a:p>
            <a:r>
              <a:rPr lang="en-GB" dirty="0"/>
              <a:t>Draft placement list produced</a:t>
            </a:r>
          </a:p>
          <a:p>
            <a:r>
              <a:rPr lang="en-GB" dirty="0"/>
              <a:t>Decision on form of placement supervision and training needs (practice educators)</a:t>
            </a:r>
          </a:p>
          <a:p>
            <a:r>
              <a:rPr lang="en-GB" dirty="0"/>
              <a:t>Presentation to students and group work exercise (Global Agenda and Definition of Social Work)</a:t>
            </a:r>
          </a:p>
        </p:txBody>
      </p:sp>
    </p:spTree>
    <p:extLst>
      <p:ext uri="{BB962C8B-B14F-4D97-AF65-F5344CB8AC3E}">
        <p14:creationId xmlns:p14="http://schemas.microsoft.com/office/powerpoint/2010/main" val="2706915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Outcomes </a:t>
            </a:r>
            <a:r>
              <a:rPr lang="en-GB" dirty="0" err="1"/>
              <a:t>cont</a:t>
            </a:r>
            <a:r>
              <a:rPr lang="en-GB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Comprehensive Placement document folder produced after discussion and agreement </a:t>
            </a:r>
          </a:p>
          <a:p>
            <a:r>
              <a:rPr lang="en-GB" dirty="0"/>
              <a:t>Future needs and cooperation identified including possible volunteer and staff exchange visit</a:t>
            </a:r>
          </a:p>
          <a:p>
            <a:r>
              <a:rPr lang="en-GB" dirty="0"/>
              <a:t>Substantial progress with development of National Association, task force and links for ongoing support with IFSW Africa rep in Zimbabwe, UNICEF, etc.   </a:t>
            </a:r>
          </a:p>
        </p:txBody>
      </p:sp>
    </p:spTree>
    <p:extLst>
      <p:ext uri="{BB962C8B-B14F-4D97-AF65-F5344CB8AC3E}">
        <p14:creationId xmlns:p14="http://schemas.microsoft.com/office/powerpoint/2010/main" val="721415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Passion centre (Orphanage)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40095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The Children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197618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Mother Teresa’s Children’s Centre, Blantyre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68573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GB" sz="2400" dirty="0"/>
              <a:t>Our accommodation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805264"/>
          </a:xfrm>
        </p:spPr>
      </p:pic>
    </p:spTree>
    <p:extLst>
      <p:ext uri="{BB962C8B-B14F-4D97-AF65-F5344CB8AC3E}">
        <p14:creationId xmlns:p14="http://schemas.microsoft.com/office/powerpoint/2010/main" val="2912261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GB" sz="2400" dirty="0" err="1"/>
              <a:t>Zomba</a:t>
            </a:r>
            <a:r>
              <a:rPr lang="en-GB" sz="2400" dirty="0"/>
              <a:t> town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05264"/>
          </a:xfrm>
        </p:spPr>
      </p:pic>
    </p:spTree>
    <p:extLst>
      <p:ext uri="{BB962C8B-B14F-4D97-AF65-F5344CB8AC3E}">
        <p14:creationId xmlns:p14="http://schemas.microsoft.com/office/powerpoint/2010/main" val="4065543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517030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75406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C00000"/>
                </a:solidFill>
                <a:latin typeface="Arial"/>
                <a:ea typeface="Times New Roman"/>
              </a:rPr>
              <a:t>Future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Fund raising to support further SSWIM activities</a:t>
            </a:r>
          </a:p>
          <a:p>
            <a:r>
              <a:rPr lang="en-GB" dirty="0"/>
              <a:t>Finalising plans for the Practice Educator training</a:t>
            </a:r>
          </a:p>
          <a:p>
            <a:r>
              <a:rPr lang="en-GB" dirty="0"/>
              <a:t>Exploring further social work teaching input and</a:t>
            </a:r>
          </a:p>
          <a:p>
            <a:pPr marL="0" indent="0">
              <a:buNone/>
            </a:pPr>
            <a:r>
              <a:rPr lang="en-GB" dirty="0"/>
              <a:t>    volunteer role in rolling out practice placements/  </a:t>
            </a:r>
          </a:p>
          <a:p>
            <a:pPr marL="0" indent="0">
              <a:buNone/>
            </a:pPr>
            <a:r>
              <a:rPr lang="en-GB" dirty="0"/>
              <a:t>    assisting practice educators and agency staff.</a:t>
            </a:r>
          </a:p>
          <a:p>
            <a:r>
              <a:rPr lang="en-GB" dirty="0"/>
              <a:t>Possible staff/student links with other Universities</a:t>
            </a:r>
          </a:p>
          <a:p>
            <a:r>
              <a:rPr lang="en-GB" dirty="0"/>
              <a:t>Further exploration of the practice training offered by the Catholic and DMI Universities in Malawi and establishing greater consistency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951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2660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n-GB" sz="2400" dirty="0" err="1"/>
              <a:t>Chanco</a:t>
            </a:r>
            <a:r>
              <a:rPr lang="en-GB" sz="2400" dirty="0"/>
              <a:t> in bloom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5"/>
            <a:ext cx="9144000" cy="6093296"/>
          </a:xfrm>
        </p:spPr>
      </p:pic>
    </p:spTree>
    <p:extLst>
      <p:ext uri="{BB962C8B-B14F-4D97-AF65-F5344CB8AC3E}">
        <p14:creationId xmlns:p14="http://schemas.microsoft.com/office/powerpoint/2010/main" val="2330880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GB" sz="2400" dirty="0"/>
              <a:t>Chancellors College, </a:t>
            </a:r>
            <a:r>
              <a:rPr lang="en-GB" sz="2400" dirty="0" err="1"/>
              <a:t>Zomba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</p:spPr>
      </p:pic>
    </p:spTree>
    <p:extLst>
      <p:ext uri="{BB962C8B-B14F-4D97-AF65-F5344CB8AC3E}">
        <p14:creationId xmlns:p14="http://schemas.microsoft.com/office/powerpoint/2010/main" val="1682567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Social Work Head of Department Freda </a:t>
            </a:r>
            <a:r>
              <a:rPr lang="en-GB" sz="2400" dirty="0" err="1"/>
              <a:t>Katsandire</a:t>
            </a:r>
            <a:r>
              <a:rPr lang="en-GB" sz="2400" dirty="0"/>
              <a:t>, </a:t>
            </a:r>
            <a:br>
              <a:rPr lang="en-GB" sz="2400" dirty="0"/>
            </a:br>
            <a:r>
              <a:rPr lang="en-GB" sz="2400" dirty="0"/>
              <a:t>Deputy Dean Phillip </a:t>
            </a:r>
            <a:r>
              <a:rPr lang="en-GB" sz="2400" dirty="0" err="1"/>
              <a:t>Kapulula</a:t>
            </a:r>
            <a:r>
              <a:rPr lang="en-GB" sz="2400" dirty="0"/>
              <a:t>, Nigel Hall at </a:t>
            </a:r>
            <a:r>
              <a:rPr lang="en-GB" sz="2400" dirty="0" err="1"/>
              <a:t>Chanco</a:t>
            </a:r>
            <a:r>
              <a:rPr lang="en-GB" sz="2400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600200"/>
            <a:ext cx="7920880" cy="5257800"/>
          </a:xfrm>
        </p:spPr>
      </p:pic>
    </p:spTree>
    <p:extLst>
      <p:ext uri="{BB962C8B-B14F-4D97-AF65-F5344CB8AC3E}">
        <p14:creationId xmlns:p14="http://schemas.microsoft.com/office/powerpoint/2010/main" val="2821844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C00000"/>
                </a:solidFill>
                <a:latin typeface="Arial"/>
                <a:ea typeface="Times New Roman"/>
              </a:rPr>
              <a:t>Purpose of this visit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Autofit/>
          </a:bodyPr>
          <a:lstStyle/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Brief is to focus on assisting with the development of placements on the degree course</a:t>
            </a: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Help identify suitable placements</a:t>
            </a: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Assist staff draw up necessary placement documentation, including placement agreement, assessment tools and report templates</a:t>
            </a: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Explore viability of different placement models,  supervision and required training</a:t>
            </a: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Further the development of the National Association of Social Workers</a:t>
            </a: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Future co-operation with SSWIM through volunteer and/or exchange visits</a:t>
            </a:r>
          </a:p>
        </p:txBody>
      </p:sp>
    </p:spTree>
    <p:extLst>
      <p:ext uri="{BB962C8B-B14F-4D97-AF65-F5344CB8AC3E}">
        <p14:creationId xmlns:p14="http://schemas.microsoft.com/office/powerpoint/2010/main" val="1327661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820472" cy="1143000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C00000"/>
                </a:solidFill>
                <a:latin typeface="Arial"/>
                <a:ea typeface="Times New Roman"/>
              </a:rPr>
              <a:t>Involved in student supervision…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2653652"/>
              </p:ext>
            </p:extLst>
          </p:nvPr>
        </p:nvGraphicFramePr>
        <p:xfrm>
          <a:off x="457200" y="1196752"/>
          <a:ext cx="822960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9127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GB" sz="2400" dirty="0" err="1"/>
              <a:t>Magomero</a:t>
            </a:r>
            <a:r>
              <a:rPr lang="en-GB" sz="2400" dirty="0"/>
              <a:t> College, near </a:t>
            </a:r>
            <a:r>
              <a:rPr lang="en-GB" sz="2400" dirty="0" err="1"/>
              <a:t>Zomba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3999" cy="5661248"/>
          </a:xfrm>
        </p:spPr>
      </p:pic>
    </p:spTree>
    <p:extLst>
      <p:ext uri="{BB962C8B-B14F-4D97-AF65-F5344CB8AC3E}">
        <p14:creationId xmlns:p14="http://schemas.microsoft.com/office/powerpoint/2010/main" val="3159330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</Words>
  <Application>Microsoft Office PowerPoint</Application>
  <PresentationFormat>On-screen Show (4:3)</PresentationFormat>
  <Paragraphs>51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SSWIM volunteer  visit to Malawi,  Oct - Nov 2015</vt:lpstr>
      <vt:lpstr>PowerPoint Presentation</vt:lpstr>
      <vt:lpstr>PowerPoint Presentation</vt:lpstr>
      <vt:lpstr>Chanco in bloom</vt:lpstr>
      <vt:lpstr>Chancellors College, Zomba</vt:lpstr>
      <vt:lpstr>Social Work Head of Department Freda Katsandire,  Deputy Dean Phillip Kapulula, Nigel Hall at Chanco </vt:lpstr>
      <vt:lpstr>Purpose of this visit</vt:lpstr>
      <vt:lpstr>Involved in student supervision…</vt:lpstr>
      <vt:lpstr>Magomero College, near Zomba</vt:lpstr>
      <vt:lpstr>Felix Kakowa (left) with current BSW cohort at Magomero</vt:lpstr>
      <vt:lpstr>Felix and Norma at Magomero</vt:lpstr>
      <vt:lpstr>Nigel with Noel Muridzo (on right), IFSW Board member and others</vt:lpstr>
      <vt:lpstr>Outcomes</vt:lpstr>
      <vt:lpstr>Outcomes cont…</vt:lpstr>
      <vt:lpstr>Passion centre (Orphanage)</vt:lpstr>
      <vt:lpstr>The Children</vt:lpstr>
      <vt:lpstr>Mother Teresa’s Children’s Centre, Blantyre</vt:lpstr>
      <vt:lpstr>Our accommodation</vt:lpstr>
      <vt:lpstr>Zomba town</vt:lpstr>
      <vt:lpstr>Future actions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CHANCELLORS UNIVERSITY</dc:title>
  <dc:creator>Nigel</dc:creator>
  <cp:lastModifiedBy>Elaine Dibben</cp:lastModifiedBy>
  <cp:revision>61</cp:revision>
  <cp:lastPrinted>2016-02-10T10:43:10Z</cp:lastPrinted>
  <dcterms:created xsi:type="dcterms:W3CDTF">2015-10-21T05:20:56Z</dcterms:created>
  <dcterms:modified xsi:type="dcterms:W3CDTF">2024-02-04T16:50:15Z</dcterms:modified>
</cp:coreProperties>
</file>